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</p:sldIdLst>
  <p:sldSz cx="9144000" cy="5143500" type="screen16x9"/>
  <p:notesSz cx="6858000" cy="9144000"/>
  <p:embeddedFontLst>
    <p:embeddedFont>
      <p:font typeface="Roboto" panose="02020500000000000000" charset="0"/>
      <p:regular r:id="rId38"/>
      <p:bold r:id="rId39"/>
      <p:italic r:id="rId40"/>
      <p:boldItalic r:id="rId41"/>
    </p:embeddedFont>
    <p:embeddedFont>
      <p:font typeface="微軟正黑體" panose="020B0604030504040204" pitchFamily="34" charset="-120"/>
      <p:regular r:id="rId42"/>
      <p:bold r:id="rId43"/>
    </p:embeddedFont>
    <p:embeddedFont>
      <p:font typeface="Cambria" panose="02040503050406030204" pitchFamily="18" charset="0"/>
      <p:regular r:id="rId44"/>
      <p:bold r:id="rId45"/>
      <p:italic r:id="rId46"/>
      <p:boldItalic r:id="rId47"/>
    </p:embeddedFont>
    <p:embeddedFont>
      <p:font typeface="Calibri" panose="020F0502020204030204" pitchFamily="34" charset="0"/>
      <p:regular r:id="rId48"/>
      <p:bold r:id="rId49"/>
      <p:italic r:id="rId50"/>
      <p:boldItalic r:id="rId51"/>
    </p:embeddedFont>
    <p:embeddedFont>
      <p:font typeface="Nunito" panose="02020500000000000000" charset="0"/>
      <p:regular r:id="rId52"/>
      <p:bold r:id="rId53"/>
      <p:italic r:id="rId54"/>
      <p:boldItalic r:id="rId55"/>
    </p:embeddedFont>
    <p:embeddedFont>
      <p:font typeface="微軟正黑體" panose="020B0604030504040204" pitchFamily="34" charset="-12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7FCDD4-98C9-4037-B45D-F91D6E8D2BD8}">
  <a:tblStyle styleId="{A17FCDD4-98C9-4037-B45D-F91D6E8D2BD8}" styleName="Table_0">
    <a:wholeTbl>
      <a:tcTxStyle b="off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254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E6E6E6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/>
        <a:fill>
          <a:solidFill>
            <a:srgbClr val="E6E6E6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07F4A7C-B6A7-4DA4-99D8-6041D0716D49}" styleName="Table_1">
    <a:wholeTbl>
      <a:tcTxStyle b="off" i="off">
        <a:font>
          <a:latin typeface="Cambria"/>
          <a:ea typeface="Cambria"/>
          <a:cs typeface="Cambria"/>
        </a:font>
        <a:srgbClr val="FFFFFF"/>
      </a:tcTxStyle>
      <a:tcStyle>
        <a:tcBdr>
          <a:left>
            <a:ln w="12700" cap="flat" cmpd="sng">
              <a:solidFill>
                <a:srgbClr val="AF7B5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rgbClr val="AF7B5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AF7B5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rgbClr val="AF7B5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rgbClr val="AF7B5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rgbClr val="AF7B5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mbria"/>
          <a:ea typeface="Cambria"/>
          <a:cs typeface="Cambria"/>
        </a:font>
        <a:srgbClr val="AF7B51"/>
      </a:tcTxStyle>
      <a:tcStyle>
        <a:tcBdr/>
        <a:fill>
          <a:solidFill>
            <a:srgbClr val="FFFFFF"/>
          </a:solidFill>
        </a:fill>
      </a:tcStyle>
    </a:lastCol>
    <a:firstCol>
      <a:tcTxStyle b="on" i="off">
        <a:font>
          <a:latin typeface="Cambria"/>
          <a:ea typeface="Cambria"/>
          <a:cs typeface="Cambria"/>
        </a:font>
        <a:srgbClr val="AF7B51"/>
      </a:tcTxStyle>
      <a:tcStyle>
        <a:tcBdr/>
        <a:fill>
          <a:solidFill>
            <a:srgbClr val="FFFFFF"/>
          </a:solidFill>
        </a:fill>
      </a:tcStyle>
    </a:firstCol>
    <a:lastRow>
      <a:tcTxStyle b="on" i="off">
        <a:font>
          <a:latin typeface="Cambria"/>
          <a:ea typeface="Cambria"/>
          <a:cs typeface="Cambria"/>
        </a:font>
        <a:srgbClr val="AF7B51"/>
      </a:tcTxStyle>
      <a:tcStyle>
        <a:tcBdr>
          <a:top>
            <a:ln w="38100" cap="flat" cmpd="sng">
              <a:solidFill>
                <a:srgbClr val="AF7B5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FFFFFF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mbria"/>
          <a:ea typeface="Cambria"/>
          <a:cs typeface="Cambria"/>
        </a:font>
        <a:srgbClr val="AF7B51"/>
      </a:tcTxStyle>
      <a:tcStyle>
        <a:tcBdr>
          <a:bottom>
            <a:ln w="38100" cap="flat" cmpd="sng">
              <a:solidFill>
                <a:srgbClr val="AF7B5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FFFFFF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300" y="-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015465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5865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54951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40075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599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07464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309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29591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0408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74274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3133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693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05017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16047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58850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44378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85784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07067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72728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2877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Shape 3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73450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8161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82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731657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8854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7412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03259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Shape 3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12576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Shape 3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62591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Shape 3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7303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8138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227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232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1432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103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4035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4" name="Shape 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Shape 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8" name="Shape 18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Shape 1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2" name="Shape 2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Shape 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6" name="Shape 26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Shape 2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0" name="Shape 30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Shape 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3800"/>
            </a:lvl1pPr>
            <a:lvl2pPr lvl="1" algn="ctr" rtl="0">
              <a:spcBef>
                <a:spcPts val="0"/>
              </a:spcBef>
              <a:buSzPct val="100000"/>
              <a:defRPr sz="3800"/>
            </a:lvl2pPr>
            <a:lvl3pPr lvl="2" algn="ctr" rtl="0">
              <a:spcBef>
                <a:spcPts val="0"/>
              </a:spcBef>
              <a:buSzPct val="100000"/>
              <a:defRPr sz="3800"/>
            </a:lvl3pPr>
            <a:lvl4pPr lvl="3" algn="ctr" rtl="0">
              <a:spcBef>
                <a:spcPts val="0"/>
              </a:spcBef>
              <a:buSzPct val="100000"/>
              <a:defRPr sz="3800"/>
            </a:lvl4pPr>
            <a:lvl5pPr lvl="4" algn="ctr" rtl="0">
              <a:spcBef>
                <a:spcPts val="0"/>
              </a:spcBef>
              <a:buSzPct val="100000"/>
              <a:defRPr sz="3800"/>
            </a:lvl5pPr>
            <a:lvl6pPr lvl="5" algn="ctr" rtl="0">
              <a:spcBef>
                <a:spcPts val="0"/>
              </a:spcBef>
              <a:buSzPct val="100000"/>
              <a:defRPr sz="3800"/>
            </a:lvl6pPr>
            <a:lvl7pPr lvl="6" algn="ctr" rtl="0">
              <a:spcBef>
                <a:spcPts val="0"/>
              </a:spcBef>
              <a:buSzPct val="100000"/>
              <a:defRPr sz="3800"/>
            </a:lvl7pPr>
            <a:lvl8pPr lvl="7" algn="ctr" rtl="0">
              <a:spcBef>
                <a:spcPts val="0"/>
              </a:spcBef>
              <a:buSzPct val="100000"/>
              <a:defRPr sz="3800"/>
            </a:lvl8pPr>
            <a:lvl9pPr lvl="8" algn="ctr" rtl="0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11" name="Shape 1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Shape 11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15" name="Shape 1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Shape 11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8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9" name="Shape 39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Shape 4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" name="Shape 4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Shape 4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0" name="Shape 8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Shape 8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4" name="Shape 8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5" name="Shape 85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Shape 86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9" name="Shape 89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Shape 9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3200"/>
            </a:lvl1pPr>
            <a:lvl2pPr lvl="1" algn="ctr" rtl="0">
              <a:spcBef>
                <a:spcPts val="0"/>
              </a:spcBef>
              <a:buSzPct val="100000"/>
              <a:defRPr sz="3200"/>
            </a:lvl2pPr>
            <a:lvl3pPr lvl="2" algn="ctr" rtl="0">
              <a:spcBef>
                <a:spcPts val="0"/>
              </a:spcBef>
              <a:buSzPct val="100000"/>
              <a:defRPr sz="3200"/>
            </a:lvl3pPr>
            <a:lvl4pPr lvl="3" algn="ctr" rtl="0">
              <a:spcBef>
                <a:spcPts val="0"/>
              </a:spcBef>
              <a:buSzPct val="100000"/>
              <a:defRPr sz="3200"/>
            </a:lvl4pPr>
            <a:lvl5pPr lvl="4" algn="ctr" rtl="0">
              <a:spcBef>
                <a:spcPts val="0"/>
              </a:spcBef>
              <a:buSzPct val="100000"/>
              <a:defRPr sz="3200"/>
            </a:lvl5pPr>
            <a:lvl6pPr lvl="5" algn="ctr" rtl="0">
              <a:spcBef>
                <a:spcPts val="0"/>
              </a:spcBef>
              <a:buSzPct val="100000"/>
              <a:defRPr sz="3200"/>
            </a:lvl6pPr>
            <a:lvl7pPr lvl="6" algn="ctr" rtl="0">
              <a:spcBef>
                <a:spcPts val="0"/>
              </a:spcBef>
              <a:buSzPct val="100000"/>
              <a:defRPr sz="3200"/>
            </a:lvl7pPr>
            <a:lvl8pPr lvl="7" algn="ctr" rtl="0">
              <a:spcBef>
                <a:spcPts val="0"/>
              </a:spcBef>
              <a:buSzPct val="100000"/>
              <a:defRPr sz="3200"/>
            </a:lvl8pPr>
            <a:lvl9pPr lvl="8" algn="ctr" rtl="0"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zh-TW"/>
              <a:t>‹#›</a:t>
            </a:fld>
            <a:endParaRPr lang="zh-TW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zh-TW"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lang="zh-TW" sz="10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ero6Ka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n.hum.uva.nl/praat/manual/Intro.html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ntudigitalspeechprocessingta@gmail.com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speech.ee.ntu.edu.tw/homework/DSP_HW2-2/phonetic_class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speech.ee.ntu.edu.tw/homework/DSP_HW2-2/" TargetMode="External"/><Relationship Id="rId4" Type="http://schemas.openxmlformats.org/officeDocument/2006/relationships/hyperlink" Target="http://speech.ee.ntu.edu.tw/homework/DSP_HW2-2/syllable.tx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n.hum.uva.nl/praat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sz="4200"/>
              <a:t>DSP HW2-2</a:t>
            </a:r>
            <a:r>
              <a:rPr lang="zh-TW"/>
              <a:t/>
            </a:r>
            <a:br>
              <a:rPr lang="zh-TW"/>
            </a:br>
            <a:r>
              <a:rPr lang="zh-TW"/>
              <a:t>Speech Analysis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教授：李琳山</a:t>
            </a:r>
            <a:b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  <a:t>助教：陳冠宇</a:t>
            </a:r>
            <a:br>
              <a:rPr lang="zh-TW" sz="1800"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endParaRPr lang="zh-TW" sz="1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click </a:t>
            </a:r>
            <a:r>
              <a:rPr lang="zh-TW" sz="2400" b="1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View &amp; Edit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grpSp>
        <p:nvGrpSpPr>
          <p:cNvPr id="191" name="Shape 191"/>
          <p:cNvGrpSpPr/>
          <p:nvPr/>
        </p:nvGrpSpPr>
        <p:grpSpPr>
          <a:xfrm>
            <a:off x="2086450" y="1494675"/>
            <a:ext cx="4971125" cy="3164324"/>
            <a:chOff x="2168263" y="342825"/>
            <a:chExt cx="4971125" cy="3164324"/>
          </a:xfrm>
        </p:grpSpPr>
        <p:pic>
          <p:nvPicPr>
            <p:cNvPr id="192" name="Shape 192"/>
            <p:cNvPicPr preferRelativeResize="0"/>
            <p:nvPr/>
          </p:nvPicPr>
          <p:blipFill rotWithShape="1">
            <a:blip r:embed="rId3">
              <a:alphaModFix/>
            </a:blip>
            <a:srcRect b="30934"/>
            <a:stretch/>
          </p:blipFill>
          <p:spPr>
            <a:xfrm>
              <a:off x="2168263" y="342825"/>
              <a:ext cx="4971125" cy="31643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3" name="Shape 193"/>
            <p:cNvSpPr/>
            <p:nvPr/>
          </p:nvSpPr>
          <p:spPr>
            <a:xfrm>
              <a:off x="4776125" y="1190275"/>
              <a:ext cx="2363100" cy="3375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Time and Frequency Domain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0238" y="1416400"/>
            <a:ext cx="6063525" cy="349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Pitch </a:t>
            </a:r>
            <a:r>
              <a:rPr lang="zh-TW" sz="2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音高 ( </a:t>
            </a:r>
            <a:r>
              <a:rPr lang="zh-TW" sz="2400" b="1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pitch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lang="zh-TW" sz="2400" b="1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Show pitch</a:t>
            </a:r>
            <a:r>
              <a:rPr lang="zh-TW" sz="2400" b="1" i="1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sz="2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pic>
        <p:nvPicPr>
          <p:cNvPr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0875" y="1386625"/>
            <a:ext cx="5378375" cy="353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Intensity </a:t>
            </a:r>
            <a:r>
              <a:rPr lang="zh-TW" sz="2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音量( </a:t>
            </a:r>
            <a:r>
              <a:rPr lang="zh-TW" sz="2400" b="1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Intensity </a:t>
            </a:r>
            <a:r>
              <a:rPr lang="zh-TW" sz="2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-&gt;</a:t>
            </a:r>
            <a:r>
              <a:rPr lang="zh-TW" sz="2400" b="1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Show Intensity </a:t>
            </a:r>
            <a:r>
              <a:rPr lang="zh-TW" sz="2400" b="1" i="1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r>
              <a:rPr lang="zh-TW" b="1" i="1"/>
              <a:t/>
            </a:r>
            <a:br>
              <a:rPr lang="zh-TW" b="1" i="1"/>
            </a:br>
            <a:endParaRPr lang="zh-TW" b="1" i="1"/>
          </a:p>
        </p:txBody>
      </p:sp>
      <p:pic>
        <p:nvPicPr>
          <p:cNvPr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3438" y="1376700"/>
            <a:ext cx="5378375" cy="352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Formant </a:t>
            </a:r>
            <a:r>
              <a:rPr lang="zh-TW" sz="2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共鳴 (</a:t>
            </a:r>
            <a:r>
              <a:rPr lang="zh-TW" sz="2400" b="1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Formant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lang="zh-TW" sz="2400" b="1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Show formants</a:t>
            </a:r>
            <a:r>
              <a:rPr lang="zh-TW" sz="24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pic>
        <p:nvPicPr>
          <p:cNvPr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1800" y="1366750"/>
            <a:ext cx="5420375" cy="356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Reminder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b="1" i="1" dirty="0">
                <a:solidFill>
                  <a:srgbClr val="000000"/>
                </a:solidFill>
              </a:rPr>
              <a:t>Intensity:</a:t>
            </a:r>
            <a:r>
              <a:rPr lang="zh-TW" sz="2400" dirty="0">
                <a:solidFill>
                  <a:srgbClr val="000000"/>
                </a:solidFill>
              </a:rPr>
              <a:t> </a:t>
            </a:r>
            <a:r>
              <a:rPr lang="zh-TW" sz="2000" dirty="0">
                <a:solidFill>
                  <a:srgbClr val="000000"/>
                </a:solidFill>
              </a:rPr>
              <a:t>power of all frequency components</a:t>
            </a:r>
            <a:br>
              <a:rPr lang="zh-TW" sz="20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Two acoustic signals may have the same intensity but different frequency components.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b="1" i="1" dirty="0">
                <a:solidFill>
                  <a:srgbClr val="000000"/>
                </a:solidFill>
              </a:rPr>
              <a:t>Formant:</a:t>
            </a:r>
            <a:r>
              <a:rPr lang="zh-TW" sz="2400" dirty="0">
                <a:solidFill>
                  <a:srgbClr val="000000"/>
                </a:solidFill>
              </a:rPr>
              <a:t> </a:t>
            </a:r>
            <a:r>
              <a:rPr lang="zh-TW" sz="2000" dirty="0">
                <a:solidFill>
                  <a:srgbClr val="000000"/>
                </a:solidFill>
              </a:rPr>
              <a:t>acoustic resonance, measured by the peak in the frequency spectrum</a:t>
            </a:r>
            <a:br>
              <a:rPr lang="zh-TW" sz="20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You should not  trust the formant detection output for unvoiced initials.</a:t>
            </a: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Label a wave file (</a:t>
            </a:r>
            <a:r>
              <a:rPr lang="zh-TW" sz="2400" b="1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Annotate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lang="zh-TW" sz="2400" b="1" i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 TestGrid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zh-TW"/>
              <a:t> </a:t>
            </a:r>
            <a:br>
              <a:rPr lang="zh-TW"/>
            </a:br>
            <a:endParaRPr lang="zh-TW"/>
          </a:p>
        </p:txBody>
      </p:sp>
      <p:pic>
        <p:nvPicPr>
          <p:cNvPr id="229" name="Shape 229"/>
          <p:cNvPicPr preferRelativeResize="0"/>
          <p:nvPr/>
        </p:nvPicPr>
        <p:blipFill rotWithShape="1">
          <a:blip r:embed="rId3">
            <a:alphaModFix/>
          </a:blip>
          <a:srcRect b="38488"/>
          <a:stretch/>
        </p:blipFill>
        <p:spPr>
          <a:xfrm>
            <a:off x="2247525" y="1406475"/>
            <a:ext cx="4107400" cy="352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/>
          <p:nvPr/>
        </p:nvSpPr>
        <p:spPr>
          <a:xfrm>
            <a:off x="4398800" y="3255625"/>
            <a:ext cx="1995900" cy="248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1" name="Shape 231"/>
          <p:cNvSpPr/>
          <p:nvPr/>
        </p:nvSpPr>
        <p:spPr>
          <a:xfrm>
            <a:off x="4448450" y="3652800"/>
            <a:ext cx="1668300" cy="248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2" name="Shape 232"/>
          <p:cNvSpPr txBox="1"/>
          <p:nvPr/>
        </p:nvSpPr>
        <p:spPr>
          <a:xfrm>
            <a:off x="4021500" y="3166250"/>
            <a:ext cx="5719500" cy="66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 b="1">
                <a:solidFill>
                  <a:srgbClr val="FF0000"/>
                </a:solidFill>
              </a:rPr>
              <a:t>1.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4021500" y="3596700"/>
            <a:ext cx="5719500" cy="66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 b="1">
                <a:solidFill>
                  <a:srgbClr val="FF0000"/>
                </a:solidFill>
              </a:rPr>
              <a:t>2.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Label a wave file 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Create one interval tier named RCDIF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No point tiers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825" y="2518488"/>
            <a:ext cx="6610350" cy="193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Label a wave file 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With </a:t>
            </a:r>
            <a:r>
              <a:rPr lang="zh-TW" sz="2400" b="1" dirty="0">
                <a:solidFill>
                  <a:srgbClr val="000000"/>
                </a:solidFill>
              </a:rPr>
              <a:t>BOTH</a:t>
            </a:r>
            <a:r>
              <a:rPr lang="zh-TW" sz="2400" dirty="0">
                <a:solidFill>
                  <a:srgbClr val="000000"/>
                </a:solidFill>
              </a:rPr>
              <a:t> objects selected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click </a:t>
            </a:r>
            <a:r>
              <a:rPr lang="zh-TW" sz="2400" b="1" i="1" dirty="0">
                <a:solidFill>
                  <a:srgbClr val="000000"/>
                </a:solidFill>
              </a:rPr>
              <a:t>View &amp; Edit</a:t>
            </a: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Shape 247"/>
          <p:cNvPicPr preferRelativeResize="0"/>
          <p:nvPr/>
        </p:nvPicPr>
        <p:blipFill rotWithShape="1">
          <a:blip r:embed="rId3">
            <a:alphaModFix/>
          </a:blip>
          <a:srcRect l="3099" r="6525" b="12595"/>
          <a:stretch/>
        </p:blipFill>
        <p:spPr>
          <a:xfrm>
            <a:off x="3807875" y="1939200"/>
            <a:ext cx="4516975" cy="296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Label a wave file 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pic>
        <p:nvPicPr>
          <p:cNvPr id="253" name="Shape 253"/>
          <p:cNvPicPr preferRelativeResize="0"/>
          <p:nvPr/>
        </p:nvPicPr>
        <p:blipFill rotWithShape="1">
          <a:blip r:embed="rId3">
            <a:alphaModFix/>
          </a:blip>
          <a:srcRect l="2891" t="10514" r="2608"/>
          <a:stretch/>
        </p:blipFill>
        <p:spPr>
          <a:xfrm>
            <a:off x="1701950" y="1383175"/>
            <a:ext cx="5740101" cy="353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Outline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>
                <a:solidFill>
                  <a:srgbClr val="000000"/>
                </a:solidFill>
              </a:rPr>
              <a:t>Introduction</a:t>
            </a:r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>
                <a:solidFill>
                  <a:srgbClr val="000000"/>
                </a:solidFill>
              </a:rPr>
              <a:t>Praat</a:t>
            </a:r>
          </a:p>
          <a:p>
            <a:pPr marL="457200" lvl="0" indent="-381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>
                <a:solidFill>
                  <a:srgbClr val="000000"/>
                </a:solidFill>
              </a:rPr>
              <a:t>Homework Problems</a:t>
            </a:r>
          </a:p>
          <a:p>
            <a:pPr marL="457200" lvl="0" indent="-381000" rtl="0">
              <a:spcBef>
                <a:spcPts val="0"/>
              </a:spcBef>
              <a:buClr>
                <a:srgbClr val="000000"/>
              </a:buClr>
              <a:buSzPct val="100000"/>
              <a:buAutoNum type="arabicPeriod"/>
            </a:pPr>
            <a:r>
              <a:rPr lang="zh-TW" sz="2400">
                <a:solidFill>
                  <a:srgbClr val="000000"/>
                </a:solidFill>
              </a:rPr>
              <a:t>Submission Requirements</a:t>
            </a:r>
            <a:r>
              <a:rPr lang="zh-TW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Label a wave file 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Click on spectrogram for your boundary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Add the boundary by clicking the small circle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Remove by choosing “Boundary/Remove”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Drag you boundaries to be more accurate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Click between your boundary and type in your label (according to the “Syllable table”)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Listen to your label by clicking the number (interval time) below </a:t>
            </a:r>
            <a:r>
              <a:rPr lang="zh-TW" sz="2000" dirty="0" smtClean="0">
                <a:solidFill>
                  <a:srgbClr val="000000"/>
                </a:solidFill>
              </a:rPr>
              <a:t>it</a:t>
            </a:r>
            <a:endParaRPr lang="zh-TW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After labeling 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pic>
        <p:nvPicPr>
          <p:cNvPr id="265" name="Shape 265"/>
          <p:cNvPicPr preferRelativeResize="0"/>
          <p:nvPr/>
        </p:nvPicPr>
        <p:blipFill rotWithShape="1">
          <a:blip r:embed="rId3">
            <a:alphaModFix/>
          </a:blip>
          <a:srcRect t="10530" b="1564"/>
          <a:stretch/>
        </p:blipFill>
        <p:spPr>
          <a:xfrm>
            <a:off x="487713" y="1408725"/>
            <a:ext cx="8168576" cy="34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Save your Label file</a:t>
            </a:r>
            <a:r>
              <a:rPr lang="zh-TW"/>
              <a:t> </a:t>
            </a:r>
            <a:br>
              <a:rPr lang="zh-TW"/>
            </a:br>
            <a:endParaRPr lang="zh-TW"/>
          </a:p>
        </p:txBody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Clr>
                <a:srgbClr val="000000"/>
              </a:buClr>
              <a:buSzPct val="83333"/>
            </a:pPr>
            <a:r>
              <a:rPr lang="zh-TW" sz="2400">
                <a:solidFill>
                  <a:srgbClr val="000000"/>
                </a:solidFill>
              </a:rPr>
              <a:t>Save your TextGrid object as short text file</a:t>
            </a:r>
            <a:br>
              <a:rPr lang="zh-TW" sz="2400">
                <a:solidFill>
                  <a:srgbClr val="000000"/>
                </a:solidFill>
              </a:rPr>
            </a:br>
            <a:r>
              <a:rPr lang="zh-TW" sz="2000">
                <a:solidFill>
                  <a:srgbClr val="000000"/>
                </a:solidFill>
              </a:rPr>
              <a:t>File should be “.TextGrid” not “.Collection”</a:t>
            </a:r>
            <a:r>
              <a:rPr lang="zh-TW" sz="2400">
                <a:solidFill>
                  <a:srgbClr val="000000"/>
                </a:solidFill>
              </a:rPr>
              <a:t/>
            </a:r>
            <a:br>
              <a:rPr lang="zh-TW" sz="2400">
                <a:solidFill>
                  <a:srgbClr val="000000"/>
                </a:solidFill>
              </a:rPr>
            </a:br>
            <a:r>
              <a:rPr lang="zh-TW" sz="2400">
                <a:solidFill>
                  <a:srgbClr val="000000"/>
                </a:solidFill>
              </a:rPr>
              <a:t/>
            </a:r>
            <a:br>
              <a:rPr lang="zh-TW" sz="2400">
                <a:solidFill>
                  <a:srgbClr val="000000"/>
                </a:solidFill>
              </a:rPr>
            </a:br>
            <a:endParaRPr lang="zh-TW" sz="2400">
              <a:solidFill>
                <a:srgbClr val="000000"/>
              </a:solidFill>
            </a:endParaRPr>
          </a:p>
        </p:txBody>
      </p:sp>
      <p:pic>
        <p:nvPicPr>
          <p:cNvPr id="272" name="Shape 272"/>
          <p:cNvPicPr preferRelativeResize="0"/>
          <p:nvPr/>
        </p:nvPicPr>
        <p:blipFill rotWithShape="1">
          <a:blip r:embed="rId3">
            <a:alphaModFix/>
          </a:blip>
          <a:srcRect b="35182"/>
          <a:stretch/>
        </p:blipFill>
        <p:spPr>
          <a:xfrm>
            <a:off x="1538400" y="2458325"/>
            <a:ext cx="6305550" cy="22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Report - Part 1 (20%)</a:t>
            </a:r>
            <a:br>
              <a:rPr lang="zh-TW"/>
            </a:br>
            <a:endParaRPr lang="zh-TW"/>
          </a:p>
        </p:txBody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Choose your wave files from directories according to your student ID (</a:t>
            </a:r>
            <a:r>
              <a:rPr lang="zh-TW" sz="1500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https://goo.gl/ero6Ka</a:t>
            </a:r>
            <a:r>
              <a:rPr lang="zh-TW" sz="2400" dirty="0">
                <a:solidFill>
                  <a:srgbClr val="000000"/>
                </a:solidFill>
              </a:rPr>
              <a:t>).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You must submit at least 5 fully labeled TextGrid files (</a:t>
            </a:r>
            <a:r>
              <a:rPr lang="zh-TW" sz="2400" b="1" dirty="0">
                <a:solidFill>
                  <a:srgbClr val="000000"/>
                </a:solidFill>
              </a:rPr>
              <a:t>along with their wave files</a:t>
            </a:r>
            <a:r>
              <a:rPr lang="zh-TW" sz="2400" dirty="0">
                <a:solidFill>
                  <a:srgbClr val="000000"/>
                </a:solidFill>
              </a:rPr>
              <a:t>).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These 5 files should contain the initial/final labels you use in part 2.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Report - Part 2 (30%)</a:t>
            </a:r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Choose at least 2 initials from the 4 classes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(Plosive, Fricative, Affricate, Nasal)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For each of these 8 initials, create a table that contains at least 2 screenshots of its label. 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Please show intensity and formant.</a:t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Part 2 -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example：Plosive b (ㄅ)</a:t>
            </a:r>
          </a:p>
        </p:txBody>
      </p:sp>
      <p:graphicFrame>
        <p:nvGraphicFramePr>
          <p:cNvPr id="302" name="Shape 302"/>
          <p:cNvGraphicFramePr/>
          <p:nvPr/>
        </p:nvGraphicFramePr>
        <p:xfrm>
          <a:off x="1676550" y="1379122"/>
          <a:ext cx="5790900" cy="3291860"/>
        </p:xfrm>
        <a:graphic>
          <a:graphicData uri="http://schemas.openxmlformats.org/drawingml/2006/table">
            <a:tbl>
              <a:tblPr firstRow="1" bandRow="1">
                <a:noFill/>
                <a:tableStyleId>{A07F4A7C-B6A7-4DA4-99D8-6041D0716D49}</a:tableStyleId>
              </a:tblPr>
              <a:tblGrid>
                <a:gridCol w="1447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-1524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ct val="100000"/>
                        <a:buFont typeface="Cambria"/>
                        <a:buNone/>
                      </a:pPr>
                      <a:r>
                        <a:rPr lang="zh-TW" sz="2400"/>
                        <a:t>Phonetic Class</a:t>
                      </a: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2400">
                          <a:solidFill>
                            <a:srgbClr val="000000"/>
                          </a:solidFill>
                        </a:rPr>
                        <a:t>Plosive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-1524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ct val="100000"/>
                        <a:buFont typeface="Cambria"/>
                        <a:buNone/>
                      </a:pPr>
                      <a:r>
                        <a:rPr lang="zh-TW" sz="2400">
                          <a:solidFill>
                            <a:srgbClr val="000000"/>
                          </a:solidFill>
                        </a:rPr>
                        <a:t>b(ㄅ)</a:t>
                      </a: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03" name="Shape 303"/>
          <p:cNvPicPr preferRelativeResize="0"/>
          <p:nvPr/>
        </p:nvPicPr>
        <p:blipFill rotWithShape="1">
          <a:blip r:embed="rId3">
            <a:alphaModFix/>
          </a:blip>
          <a:srcRect t="3344"/>
          <a:stretch/>
        </p:blipFill>
        <p:spPr>
          <a:xfrm>
            <a:off x="4944925" y="1934000"/>
            <a:ext cx="764875" cy="270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Shape 304"/>
          <p:cNvPicPr preferRelativeResize="0"/>
          <p:nvPr/>
        </p:nvPicPr>
        <p:blipFill rotWithShape="1">
          <a:blip r:embed="rId4">
            <a:alphaModFix/>
          </a:blip>
          <a:srcRect l="37005" t="39742" r="55906" b="13140"/>
          <a:stretch/>
        </p:blipFill>
        <p:spPr>
          <a:xfrm>
            <a:off x="6404575" y="1934000"/>
            <a:ext cx="764874" cy="270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Part 2 -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example：Plosive p (ㄆ)</a:t>
            </a:r>
          </a:p>
        </p:txBody>
      </p:sp>
      <p:graphicFrame>
        <p:nvGraphicFramePr>
          <p:cNvPr id="310" name="Shape 310"/>
          <p:cNvGraphicFramePr/>
          <p:nvPr/>
        </p:nvGraphicFramePr>
        <p:xfrm>
          <a:off x="1676550" y="1379122"/>
          <a:ext cx="5790900" cy="3291860"/>
        </p:xfrm>
        <a:graphic>
          <a:graphicData uri="http://schemas.openxmlformats.org/drawingml/2006/table">
            <a:tbl>
              <a:tblPr firstRow="1" bandRow="1">
                <a:noFill/>
                <a:tableStyleId>{A07F4A7C-B6A7-4DA4-99D8-6041D0716D49}</a:tableStyleId>
              </a:tblPr>
              <a:tblGrid>
                <a:gridCol w="1447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50">
                <a:tc gridSpan="2">
                  <a:txBody>
                    <a:bodyPr/>
                    <a:lstStyle/>
                    <a:p>
                      <a:pPr marL="0" marR="0" lvl="0" indent="-1524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ct val="100000"/>
                        <a:buFont typeface="Cambria"/>
                        <a:buNone/>
                      </a:pPr>
                      <a:r>
                        <a:rPr lang="zh-TW" sz="2400"/>
                        <a:t>Phonetic Class</a:t>
                      </a: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2400">
                          <a:solidFill>
                            <a:srgbClr val="000000"/>
                          </a:solidFill>
                        </a:rPr>
                        <a:t>Plosive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lvl="0" indent="167005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rgbClr val="000000"/>
                        </a:buClr>
                        <a:buSzPct val="45833"/>
                        <a:buFont typeface="Arial"/>
                        <a:buNone/>
                      </a:pPr>
                      <a:r>
                        <a:rPr lang="zh-TW" sz="2400">
                          <a:solidFill>
                            <a:srgbClr val="000000"/>
                          </a:solidFill>
                        </a:rPr>
                        <a:t>pp(</a:t>
                      </a:r>
                      <a:r>
                        <a:rPr lang="zh-TW" sz="240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ㄆ</a:t>
                      </a:r>
                      <a:r>
                        <a:rPr lang="zh-TW" sz="2400">
                          <a:solidFill>
                            <a:srgbClr val="000000"/>
                          </a:solidFill>
                        </a:rPr>
                        <a:t>)</a:t>
                      </a:r>
                    </a:p>
                    <a:p>
                      <a:pPr marL="0" marR="0" lvl="0" indent="-15240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ct val="100000"/>
                        <a:buFont typeface="Cambria"/>
                        <a:buNone/>
                      </a:pPr>
                      <a:endParaRPr sz="2400">
                        <a:solidFill>
                          <a:srgbClr val="000000"/>
                        </a:solidFill>
                      </a:endParaRPr>
                    </a:p>
                  </a:txBody>
                  <a:tcPr marL="68575" marR="6857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buSzPct val="25000"/>
                        <a:buNone/>
                      </a:pPr>
                      <a:endParaRPr sz="180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11" name="Shape 311"/>
          <p:cNvPicPr preferRelativeResize="0"/>
          <p:nvPr/>
        </p:nvPicPr>
        <p:blipFill rotWithShape="1">
          <a:blip r:embed="rId3">
            <a:alphaModFix/>
          </a:blip>
          <a:srcRect t="3716"/>
          <a:stretch/>
        </p:blipFill>
        <p:spPr>
          <a:xfrm>
            <a:off x="4883000" y="1935000"/>
            <a:ext cx="826500" cy="268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Shape 312"/>
          <p:cNvPicPr preferRelativeResize="0"/>
          <p:nvPr/>
        </p:nvPicPr>
        <p:blipFill rotWithShape="1">
          <a:blip r:embed="rId4">
            <a:alphaModFix/>
          </a:blip>
          <a:srcRect t="4561" b="9"/>
          <a:stretch/>
        </p:blipFill>
        <p:spPr>
          <a:xfrm>
            <a:off x="6321100" y="1935000"/>
            <a:ext cx="826500" cy="268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Part 2 -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Useful tips</a:t>
            </a:r>
          </a:p>
        </p:txBody>
      </p:sp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Zoom in and Zoom out.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show all or selection part in Praat by clicking the buttons on the lower-left corner of spectrograms.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In your chosen directory.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“NTU_XXXXX_phn2file” lists all files containing each phone</a:t>
            </a:r>
            <a:br>
              <a:rPr lang="zh-TW" sz="20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“NTU_XXXXX_file2phn” lists all phones contained in each file</a:t>
            </a: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Report - Part 3 (50%)</a:t>
            </a:r>
          </a:p>
        </p:txBody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(20%) What are the consistencies of the spectrogram in each phonetic class? (Plosive, Fricative, Affricate, Nasal)</a:t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(10%) Is the boundary between neighboring initial and final clear? What is the benefit of using “right-context dependent” initial model (ex: sh_a) instead of pure initial model (ex: sh) to model initials?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 </a:t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Report - Part 3 (50%)</a:t>
            </a:r>
          </a:p>
        </p:txBody>
      </p:sp>
      <p:sp>
        <p:nvSpPr>
          <p:cNvPr id="330" name="Shape 330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rgbClr val="000000"/>
                </a:solidFill>
              </a:rPr>
              <a:t>3</a:t>
            </a:r>
            <a:r>
              <a:rPr lang="zh-TW" sz="2400" dirty="0" smtClean="0">
                <a:solidFill>
                  <a:srgbClr val="000000"/>
                </a:solidFill>
              </a:rPr>
              <a:t>.</a:t>
            </a:r>
            <a:r>
              <a:rPr lang="en-US" altLang="zh-TW" sz="2400" dirty="0" smtClean="0">
                <a:solidFill>
                  <a:srgbClr val="000000"/>
                </a:solidFill>
              </a:rPr>
              <a:t>  </a:t>
            </a:r>
            <a:r>
              <a:rPr lang="zh-TW" sz="2400" dirty="0" smtClean="0">
                <a:solidFill>
                  <a:srgbClr val="000000"/>
                </a:solidFill>
              </a:rPr>
              <a:t>(</a:t>
            </a:r>
            <a:r>
              <a:rPr lang="zh-TW" sz="2400" dirty="0">
                <a:solidFill>
                  <a:srgbClr val="000000"/>
                </a:solidFill>
              </a:rPr>
              <a:t>10%) What are the differences when pronouncing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en-US" altLang="zh-TW" sz="2400" dirty="0" smtClean="0">
                <a:solidFill>
                  <a:srgbClr val="000000"/>
                </a:solidFill>
              </a:rPr>
              <a:t>     </a:t>
            </a:r>
            <a:r>
              <a:rPr lang="zh-TW" sz="2400" dirty="0" smtClean="0">
                <a:solidFill>
                  <a:srgbClr val="000000"/>
                </a:solidFill>
              </a:rPr>
              <a:t>ㄅ </a:t>
            </a:r>
            <a:r>
              <a:rPr lang="zh-TW" sz="2400" dirty="0">
                <a:solidFill>
                  <a:srgbClr val="000000"/>
                </a:solidFill>
              </a:rPr>
              <a:t>&amp; ㄆ? How can you tell the differences in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en-US" altLang="zh-TW" sz="2400" dirty="0" smtClean="0">
                <a:solidFill>
                  <a:srgbClr val="000000"/>
                </a:solidFill>
              </a:rPr>
              <a:t>      </a:t>
            </a:r>
            <a:r>
              <a:rPr lang="zh-TW" sz="2400" dirty="0" smtClean="0">
                <a:solidFill>
                  <a:srgbClr val="000000"/>
                </a:solidFill>
              </a:rPr>
              <a:t>spectrogram </a:t>
            </a:r>
            <a:r>
              <a:rPr lang="zh-TW" sz="2400" dirty="0">
                <a:solidFill>
                  <a:srgbClr val="000000"/>
                </a:solidFill>
              </a:rPr>
              <a:t>for ㄅ &amp; ㄆ? (You may also want to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en-US" altLang="zh-TW" sz="2400" dirty="0" smtClean="0">
                <a:solidFill>
                  <a:srgbClr val="000000"/>
                </a:solidFill>
              </a:rPr>
              <a:t>      </a:t>
            </a:r>
            <a:r>
              <a:rPr lang="zh-TW" sz="2400" dirty="0" smtClean="0">
                <a:solidFill>
                  <a:srgbClr val="000000"/>
                </a:solidFill>
              </a:rPr>
              <a:t>compare </a:t>
            </a:r>
            <a:r>
              <a:rPr lang="zh-TW" sz="2400" dirty="0">
                <a:solidFill>
                  <a:srgbClr val="000000"/>
                </a:solidFill>
              </a:rPr>
              <a:t>ㄉ &amp; ㄊ, ㄍ &amp; ㄎ respectively)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4</a:t>
            </a:r>
            <a:r>
              <a:rPr lang="zh-TW" sz="2400" dirty="0" smtClean="0">
                <a:solidFill>
                  <a:srgbClr val="000000"/>
                </a:solidFill>
              </a:rPr>
              <a:t>.</a:t>
            </a:r>
            <a:r>
              <a:rPr lang="en-US" altLang="zh-TW" sz="2400" dirty="0" smtClean="0">
                <a:solidFill>
                  <a:srgbClr val="000000"/>
                </a:solidFill>
              </a:rPr>
              <a:t>  </a:t>
            </a:r>
            <a:r>
              <a:rPr lang="zh-TW" sz="2400" dirty="0" smtClean="0">
                <a:solidFill>
                  <a:srgbClr val="000000"/>
                </a:solidFill>
              </a:rPr>
              <a:t>(</a:t>
            </a:r>
            <a:r>
              <a:rPr lang="zh-TW" sz="2400" dirty="0">
                <a:solidFill>
                  <a:srgbClr val="000000"/>
                </a:solidFill>
              </a:rPr>
              <a:t>10%) Take a look at the spectrogram of finals. Is there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en-US" altLang="zh-TW" sz="2400" dirty="0" smtClean="0">
                <a:solidFill>
                  <a:srgbClr val="000000"/>
                </a:solidFill>
              </a:rPr>
              <a:t>      </a:t>
            </a:r>
            <a:r>
              <a:rPr lang="zh-TW" sz="2400" dirty="0" smtClean="0">
                <a:solidFill>
                  <a:srgbClr val="000000"/>
                </a:solidFill>
              </a:rPr>
              <a:t>any </a:t>
            </a:r>
            <a:r>
              <a:rPr lang="zh-TW" sz="2400" dirty="0">
                <a:solidFill>
                  <a:srgbClr val="000000"/>
                </a:solidFill>
              </a:rPr>
              <a:t>simple rules to discriminate initials from finals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en-US" altLang="zh-TW" sz="2400" dirty="0" smtClean="0">
                <a:solidFill>
                  <a:srgbClr val="000000"/>
                </a:solidFill>
              </a:rPr>
              <a:t>      </a:t>
            </a:r>
            <a:r>
              <a:rPr lang="zh-TW" sz="2400" dirty="0" smtClean="0">
                <a:solidFill>
                  <a:srgbClr val="000000"/>
                </a:solidFill>
              </a:rPr>
              <a:t>provided </a:t>
            </a:r>
            <a:r>
              <a:rPr lang="zh-TW" sz="2400" dirty="0">
                <a:solidFill>
                  <a:srgbClr val="000000"/>
                </a:solidFill>
              </a:rPr>
              <a:t>only spectrogram?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 </a:t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Introduction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Analyze speech signal from spectrogram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Try to distinguish different initials(</a:t>
            </a:r>
            <a:r>
              <a:rPr lang="zh-TW" sz="2400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聲母</a:t>
            </a:r>
            <a:r>
              <a:rPr lang="zh-TW" sz="2400" dirty="0">
                <a:solidFill>
                  <a:srgbClr val="000000"/>
                </a:solidFill>
              </a:rPr>
              <a:t>) and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finals(</a:t>
            </a:r>
            <a:r>
              <a:rPr lang="zh-TW" sz="2400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韻母</a:t>
            </a:r>
            <a:r>
              <a:rPr lang="zh-TW" sz="2400" dirty="0">
                <a:solidFill>
                  <a:srgbClr val="000000"/>
                </a:solidFill>
              </a:rPr>
              <a:t>) on spectrogram.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Right-Context-Dependent Initial Final (RCDIF)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t_i for ㄊ followed by finals starting with 一</a:t>
            </a:r>
            <a:br>
              <a:rPr lang="zh-TW" sz="20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ex 1：ㄊㄧ = t_i  i</a:t>
            </a:r>
            <a:br>
              <a:rPr lang="zh-TW" sz="20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ex 2：ㄊㄚ = t_a a</a:t>
            </a: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Report - Bonus (10%)</a:t>
            </a:r>
          </a:p>
        </p:txBody>
      </p:sp>
      <p:sp>
        <p:nvSpPr>
          <p:cNvPr id="336" name="Shape 336"/>
          <p:cNvSpPr txBox="1">
            <a:spLocks noGrp="1"/>
          </p:cNvSpPr>
          <p:nvPr>
            <p:ph type="body" idx="1"/>
          </p:nvPr>
        </p:nvSpPr>
        <p:spPr>
          <a:xfrm>
            <a:off x="819150" y="129810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The following is a speech analysis plot for a Chinese word composed of 4 characters. Each character is composed of an initial and a final. 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Guess what the word is and describe your reasoning.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(Score: reasoning 8%, correct answer 2%)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If you cannot figure out the word, you can guess the phonetic class or initial/finals.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For example, your answer can be “l_i, i, sic_a, au” or “plosive, diphthong, plosive, monophthong”.</a:t>
            </a: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 </a:t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Report - Bonus (10%)</a:t>
            </a:r>
          </a:p>
        </p:txBody>
      </p:sp>
      <p:sp>
        <p:nvSpPr>
          <p:cNvPr id="342" name="Shape 342"/>
          <p:cNvSpPr txBox="1">
            <a:spLocks noGrp="1"/>
          </p:cNvSpPr>
          <p:nvPr>
            <p:ph type="body" idx="1"/>
          </p:nvPr>
        </p:nvSpPr>
        <p:spPr>
          <a:xfrm>
            <a:off x="819150" y="1298100"/>
            <a:ext cx="779145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Hint: it’s a </a:t>
            </a:r>
            <a:r>
              <a:rPr lang="en-US" altLang="zh-TW" sz="2400" dirty="0" smtClean="0">
                <a:solidFill>
                  <a:srgbClr val="000000"/>
                </a:solidFill>
              </a:rPr>
              <a:t>movie</a:t>
            </a:r>
            <a:r>
              <a:rPr lang="zh-TW" sz="2400" dirty="0" smtClean="0">
                <a:solidFill>
                  <a:srgbClr val="000000"/>
                </a:solidFill>
              </a:rPr>
              <a:t> </a:t>
            </a:r>
            <a:r>
              <a:rPr lang="zh-TW" sz="2400" dirty="0">
                <a:solidFill>
                  <a:srgbClr val="000000"/>
                </a:solidFill>
              </a:rPr>
              <a:t>name which published in </a:t>
            </a:r>
            <a:r>
              <a:rPr lang="zh-TW" sz="2400" dirty="0" smtClean="0">
                <a:solidFill>
                  <a:srgbClr val="000000"/>
                </a:solidFill>
              </a:rPr>
              <a:t>201</a:t>
            </a:r>
            <a:r>
              <a:rPr lang="en-US" altLang="zh-TW" sz="2400" dirty="0" smtClean="0">
                <a:solidFill>
                  <a:srgbClr val="000000"/>
                </a:solidFill>
              </a:rPr>
              <a:t>7 (sequel)</a:t>
            </a:r>
            <a:r>
              <a:rPr lang="zh-TW" sz="2400" dirty="0" smtClean="0">
                <a:solidFill>
                  <a:srgbClr val="000000"/>
                </a:solidFill>
              </a:rPr>
              <a:t> </a:t>
            </a:r>
            <a:r>
              <a:rPr lang="zh-TW" sz="2400" dirty="0">
                <a:solidFill>
                  <a:srgbClr val="000000"/>
                </a:solidFill>
              </a:rPr>
              <a:t>!</a:t>
            </a:r>
          </a:p>
          <a:p>
            <a:pPr lvl="0" rtl="0">
              <a:spcBef>
                <a:spcPts val="0"/>
              </a:spcBef>
              <a:buNone/>
            </a:pP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 </a:t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l="16389" t="31420" r="15833" b="25864"/>
          <a:stretch/>
        </p:blipFill>
        <p:spPr>
          <a:xfrm>
            <a:off x="209550" y="1752550"/>
            <a:ext cx="8737600" cy="32068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Submission Requirements</a:t>
            </a:r>
          </a:p>
        </p:txBody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5 TextGrid files (each along with its wave file).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the “.TextGrid” &amp; “.wav” filenames should be the same.</a:t>
            </a:r>
            <a:br>
              <a:rPr lang="zh-TW" sz="2000" dirty="0">
                <a:solidFill>
                  <a:srgbClr val="000000"/>
                </a:solidFill>
              </a:rPr>
            </a:br>
            <a:endParaRPr lang="zh-TW" sz="2000" dirty="0">
              <a:solidFill>
                <a:srgbClr val="000000"/>
              </a:solidFill>
            </a:endParaRP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1 report (in PDF format).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the filename should be hw2-2_bXXXXXXXX.pdf (your student ID).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Submission Requirements</a:t>
            </a:r>
          </a:p>
        </p:txBody>
      </p:sp>
      <p:sp>
        <p:nvSpPr>
          <p:cNvPr id="355" name="Shape 355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 dirty="0">
                <a:solidFill>
                  <a:srgbClr val="000000"/>
                </a:solidFill>
              </a:rPr>
              <a:t>3</a:t>
            </a:r>
            <a:r>
              <a:rPr lang="zh-TW" sz="2400" dirty="0" smtClean="0">
                <a:solidFill>
                  <a:srgbClr val="000000"/>
                </a:solidFill>
              </a:rPr>
              <a:t>.</a:t>
            </a:r>
            <a:r>
              <a:rPr lang="en-US" altLang="zh-TW" sz="2400" dirty="0" smtClean="0">
                <a:solidFill>
                  <a:srgbClr val="000000"/>
                </a:solidFill>
              </a:rPr>
              <a:t>  </a:t>
            </a:r>
            <a:r>
              <a:rPr lang="zh-TW" sz="2400" dirty="0" smtClean="0">
                <a:solidFill>
                  <a:srgbClr val="000000"/>
                </a:solidFill>
              </a:rPr>
              <a:t>Put </a:t>
            </a:r>
            <a:r>
              <a:rPr lang="zh-TW" sz="2400" dirty="0">
                <a:solidFill>
                  <a:srgbClr val="000000"/>
                </a:solidFill>
              </a:rPr>
              <a:t>those </a:t>
            </a:r>
            <a:r>
              <a:rPr lang="zh-TW" sz="2400" dirty="0">
                <a:solidFill>
                  <a:srgbClr val="FF0000"/>
                </a:solidFill>
              </a:rPr>
              <a:t>11 files in a folder</a:t>
            </a:r>
            <a:r>
              <a:rPr lang="zh-TW" sz="2400" dirty="0">
                <a:solidFill>
                  <a:srgbClr val="000000"/>
                </a:solidFill>
              </a:rPr>
              <a:t>, compress the folder to 1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en-US" altLang="zh-TW" sz="2400" dirty="0" smtClean="0">
                <a:solidFill>
                  <a:srgbClr val="000000"/>
                </a:solidFill>
              </a:rPr>
              <a:t>     </a:t>
            </a:r>
            <a:r>
              <a:rPr lang="zh-TW" sz="2400" dirty="0" smtClean="0">
                <a:solidFill>
                  <a:srgbClr val="000000"/>
                </a:solidFill>
              </a:rPr>
              <a:t>zip </a:t>
            </a:r>
            <a:r>
              <a:rPr lang="zh-TW" sz="2400" dirty="0">
                <a:solidFill>
                  <a:srgbClr val="000000"/>
                </a:solidFill>
              </a:rPr>
              <a:t>file and upload it to </a:t>
            </a:r>
            <a:r>
              <a:rPr lang="zh-TW" sz="2400" dirty="0">
                <a:solidFill>
                  <a:srgbClr val="FF0000"/>
                </a:solidFill>
              </a:rPr>
              <a:t>ceiba</a:t>
            </a:r>
            <a:r>
              <a:rPr lang="zh-TW" sz="2400" dirty="0">
                <a:solidFill>
                  <a:srgbClr val="000000"/>
                </a:solidFill>
              </a:rPr>
              <a:t>.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en-US" altLang="zh-TW" sz="2400" dirty="0">
                <a:solidFill>
                  <a:srgbClr val="000000"/>
                </a:solidFill>
              </a:rPr>
              <a:t> </a:t>
            </a:r>
            <a:r>
              <a:rPr lang="en-US" altLang="zh-TW" sz="2400" dirty="0" smtClean="0">
                <a:solidFill>
                  <a:srgbClr val="000000"/>
                </a:solidFill>
              </a:rPr>
              <a:t>    </a:t>
            </a:r>
            <a:r>
              <a:rPr lang="zh-TW" sz="2000" dirty="0" smtClean="0">
                <a:solidFill>
                  <a:srgbClr val="000000"/>
                </a:solidFill>
              </a:rPr>
              <a:t>● </a:t>
            </a:r>
            <a:r>
              <a:rPr lang="zh-TW" sz="2000" dirty="0">
                <a:solidFill>
                  <a:srgbClr val="000000"/>
                </a:solidFill>
              </a:rPr>
              <a:t>Folder name should be hw2-2_bXXXXXXXX  </a:t>
            </a:r>
            <a:r>
              <a:rPr lang="zh-TW" sz="1500" dirty="0">
                <a:solidFill>
                  <a:srgbClr val="000000"/>
                </a:solidFill>
              </a:rPr>
              <a:t>(e.g. hw2-2_b02901000)</a:t>
            </a:r>
            <a:br>
              <a:rPr lang="zh-TW" sz="1500" dirty="0">
                <a:solidFill>
                  <a:srgbClr val="000000"/>
                </a:solidFill>
              </a:rPr>
            </a:br>
            <a:r>
              <a:rPr lang="en-US" altLang="zh-TW" sz="2000" dirty="0">
                <a:solidFill>
                  <a:srgbClr val="000000"/>
                </a:solidFill>
              </a:rPr>
              <a:t> </a:t>
            </a:r>
            <a:r>
              <a:rPr lang="en-US" altLang="zh-TW" sz="2000" dirty="0" smtClean="0">
                <a:solidFill>
                  <a:srgbClr val="000000"/>
                </a:solidFill>
              </a:rPr>
              <a:t>     </a:t>
            </a:r>
            <a:r>
              <a:rPr lang="zh-TW" sz="2000" dirty="0" smtClean="0">
                <a:solidFill>
                  <a:srgbClr val="000000"/>
                </a:solidFill>
              </a:rPr>
              <a:t>● .</a:t>
            </a:r>
            <a:r>
              <a:rPr lang="zh-TW" sz="2000" dirty="0">
                <a:solidFill>
                  <a:srgbClr val="000000"/>
                </a:solidFill>
              </a:rPr>
              <a:t>zip or .tar.gz only</a:t>
            </a:r>
            <a:br>
              <a:rPr lang="zh-TW" sz="2000" dirty="0">
                <a:solidFill>
                  <a:srgbClr val="000000"/>
                </a:solidFill>
              </a:rPr>
            </a:br>
            <a:r>
              <a:rPr lang="en-US" altLang="zh-TW" sz="2000" dirty="0" smtClean="0">
                <a:solidFill>
                  <a:srgbClr val="000000"/>
                </a:solidFill>
              </a:rPr>
              <a:t>      </a:t>
            </a:r>
            <a:r>
              <a:rPr lang="zh-TW" sz="2000" dirty="0" smtClean="0">
                <a:solidFill>
                  <a:srgbClr val="000000"/>
                </a:solidFill>
              </a:rPr>
              <a:t>● </a:t>
            </a:r>
            <a:r>
              <a:rPr lang="zh-TW" sz="2000" dirty="0">
                <a:solidFill>
                  <a:srgbClr val="000000"/>
                </a:solidFill>
              </a:rPr>
              <a:t>20% of the final score will be taken off for wrong format</a:t>
            </a: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 </a:t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If you have any problem…</a:t>
            </a:r>
          </a:p>
        </p:txBody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Look up the Praat introduction website.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1800" u="sng" dirty="0">
                <a:solidFill>
                  <a:schemeClr val="hlink"/>
                </a:solidFill>
                <a:hlinkClick r:id="rId3"/>
              </a:rPr>
              <a:t>http://www.fon.hum.uva.nl/praat/manual/Intro.html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Contact the TA :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email：</a:t>
            </a:r>
            <a:r>
              <a:rPr lang="zh-TW" sz="2400" u="sng" dirty="0">
                <a:solidFill>
                  <a:schemeClr val="accent5"/>
                </a:solidFill>
                <a:hlinkClick r:id="rId4"/>
              </a:rPr>
              <a:t>ntudigitalspeechprocessingta@gmail.com</a:t>
            </a:r>
            <a:r>
              <a:rPr lang="zh-TW" sz="2400" dirty="0">
                <a:solidFill>
                  <a:srgbClr val="000000"/>
                </a:solidFill>
              </a:rPr>
              <a:t>  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>title:  [HW2-2] bxxxxxxxx (your student number)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Shape 36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Homework 2</a:t>
            </a:r>
          </a:p>
        </p:txBody>
      </p:sp>
      <p:sp>
        <p:nvSpPr>
          <p:cNvPr id="367" name="Shape 367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Your can submit either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HW 2-1 (HMM Training and Testing)</a:t>
            </a:r>
            <a:br>
              <a:rPr lang="zh-TW" sz="2000" dirty="0">
                <a:solidFill>
                  <a:srgbClr val="000000"/>
                </a:solidFill>
              </a:rPr>
            </a:br>
            <a:r>
              <a:rPr lang="zh-TW" sz="2000" dirty="0">
                <a:solidFill>
                  <a:srgbClr val="000000"/>
                </a:solidFill>
              </a:rPr>
              <a:t>HW 2-2 (Speech Analysis)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You can also submit both</a:t>
            </a: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dirty="0">
                <a:solidFill>
                  <a:srgbClr val="000000"/>
                </a:solidFill>
              </a:rPr>
              <a:t>The higher grade of the two will count as your final score for HW2</a:t>
            </a:r>
          </a:p>
          <a:p>
            <a: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83333"/>
            </a:pPr>
            <a:r>
              <a:rPr lang="zh-TW" sz="2400" b="1" dirty="0">
                <a:solidFill>
                  <a:srgbClr val="000000"/>
                </a:solidFill>
              </a:rPr>
              <a:t>Deadline: To be discussed</a:t>
            </a:r>
          </a:p>
          <a:p>
            <a:pPr lvl="0" rtl="0">
              <a:spcBef>
                <a:spcPts val="0"/>
              </a:spcBef>
              <a:buNone/>
            </a:pPr>
            <a:r>
              <a:rPr lang="zh-TW" sz="2000" b="1" i="1" dirty="0">
                <a:solidFill>
                  <a:srgbClr val="FF0000"/>
                </a:solidFill>
              </a:rPr>
              <a:t>10% </a:t>
            </a:r>
            <a:r>
              <a:rPr lang="zh-TW" sz="2000" dirty="0">
                <a:solidFill>
                  <a:srgbClr val="000000"/>
                </a:solidFill>
              </a:rPr>
              <a:t>of the final score will be taken off for each day of late submission</a:t>
            </a: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endParaRPr lang="zh-TW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Introduction</a:t>
            </a:r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83333"/>
            </a:pPr>
            <a:r>
              <a:rPr lang="zh-TW" sz="2400">
                <a:solidFill>
                  <a:srgbClr val="000000"/>
                </a:solidFill>
              </a:rPr>
              <a:t>classification of consonants</a:t>
            </a:r>
            <a:br>
              <a:rPr lang="zh-TW" sz="2400">
                <a:solidFill>
                  <a:srgbClr val="000000"/>
                </a:solidFill>
              </a:rPr>
            </a:br>
            <a:r>
              <a:rPr lang="zh-TW" sz="2400">
                <a:solidFill>
                  <a:srgbClr val="000000"/>
                </a:solidFill>
              </a:rPr>
              <a:t/>
            </a:r>
            <a:br>
              <a:rPr lang="zh-TW" sz="2400">
                <a:solidFill>
                  <a:srgbClr val="000000"/>
                </a:solidFill>
              </a:rPr>
            </a:br>
            <a:r>
              <a:rPr lang="zh-TW" sz="2400">
                <a:solidFill>
                  <a:srgbClr val="000000"/>
                </a:solidFill>
              </a:rPr>
              <a:t/>
            </a:r>
            <a:br>
              <a:rPr lang="zh-TW" sz="2400">
                <a:solidFill>
                  <a:srgbClr val="000000"/>
                </a:solidFill>
              </a:rPr>
            </a:br>
            <a:endParaRPr lang="zh-TW" sz="240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83333"/>
            </a:pPr>
            <a:r>
              <a:rPr lang="zh-TW" sz="2400">
                <a:solidFill>
                  <a:srgbClr val="000000"/>
                </a:solidFill>
              </a:rPr>
              <a:t>classification of vowels</a:t>
            </a:r>
            <a:br>
              <a:rPr lang="zh-TW" sz="2400">
                <a:solidFill>
                  <a:srgbClr val="000000"/>
                </a:solidFill>
              </a:rPr>
            </a:br>
            <a:r>
              <a:rPr lang="zh-TW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48" name="Shape 148"/>
          <p:cNvGraphicFramePr/>
          <p:nvPr>
            <p:extLst>
              <p:ext uri="{D42A27DB-BD31-4B8C-83A1-F6EECF244321}">
                <p14:modId xmlns:p14="http://schemas.microsoft.com/office/powerpoint/2010/main" val="1435104202"/>
              </p:ext>
            </p:extLst>
          </p:nvPr>
        </p:nvGraphicFramePr>
        <p:xfrm>
          <a:off x="1532412" y="1983153"/>
          <a:ext cx="5504050" cy="1280200"/>
        </p:xfrm>
        <a:graphic>
          <a:graphicData uri="http://schemas.openxmlformats.org/drawingml/2006/table">
            <a:tbl>
              <a:tblPr firstRow="1" bandRow="1">
                <a:noFill/>
                <a:tableStyleId>{A17FCDD4-98C9-4037-B45D-F91D6E8D2BD8}</a:tableStyleId>
              </a:tblPr>
              <a:tblGrid>
                <a:gridCol w="1871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4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14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 u="none" strike="noStrike" cap="none" dirty="0">
                          <a:solidFill>
                            <a:srgbClr val="000000"/>
                          </a:solidFill>
                        </a:rPr>
                        <a:t>Plosive/Stop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爆破音/塞音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zh-TW" sz="1500" b="0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mbria"/>
                          <a:sym typeface="Arial"/>
                        </a:rPr>
                        <a:t>ㄅㄆㄉㄊㄍㄎ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>
                          <a:solidFill>
                            <a:srgbClr val="000000"/>
                          </a:solidFill>
                        </a:rPr>
                        <a:t>Fricative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擦音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zh-TW" sz="1500" b="0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mbria"/>
                          <a:sym typeface="Arial"/>
                        </a:rPr>
                        <a:t>ㄈㄏㄒㄕㄙ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>
                          <a:solidFill>
                            <a:srgbClr val="000000"/>
                          </a:solidFill>
                        </a:rPr>
                        <a:t>Affricate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塞擦音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zh-TW" sz="1500" b="0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mbria"/>
                          <a:sym typeface="Arial"/>
                        </a:rPr>
                        <a:t>ㄐㄑㄓㄔㄗㄘ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 dirty="0">
                          <a:solidFill>
                            <a:srgbClr val="000000"/>
                          </a:solidFill>
                        </a:rPr>
                        <a:t>Nasal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鼻音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zh-TW" sz="1500" b="0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mbria"/>
                          <a:sym typeface="Arial"/>
                        </a:rPr>
                        <a:t>ㄇㄋ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9" name="Shape 149"/>
          <p:cNvGraphicFramePr/>
          <p:nvPr>
            <p:extLst>
              <p:ext uri="{D42A27DB-BD31-4B8C-83A1-F6EECF244321}">
                <p14:modId xmlns:p14="http://schemas.microsoft.com/office/powerpoint/2010/main" val="66361046"/>
              </p:ext>
            </p:extLst>
          </p:nvPr>
        </p:nvGraphicFramePr>
        <p:xfrm>
          <a:off x="1532412" y="3616900"/>
          <a:ext cx="5504050" cy="772800"/>
        </p:xfrm>
        <a:graphic>
          <a:graphicData uri="http://schemas.openxmlformats.org/drawingml/2006/table">
            <a:tbl>
              <a:tblPr firstRow="1" bandRow="1">
                <a:noFill/>
                <a:tableStyleId>{A17FCDD4-98C9-4037-B45D-F91D6E8D2BD8}</a:tableStyleId>
              </a:tblPr>
              <a:tblGrid>
                <a:gridCol w="1860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24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6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 dirty="0">
                          <a:solidFill>
                            <a:srgbClr val="000000"/>
                          </a:solidFill>
                        </a:rPr>
                        <a:t>Monophthong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單母音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zh-TW" sz="1500" b="0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mbria"/>
                          <a:sym typeface="Arial"/>
                        </a:rPr>
                        <a:t>ㄧㄨㄩㄚㄛㄜㄦ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64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 dirty="0">
                          <a:solidFill>
                            <a:srgbClr val="000000"/>
                          </a:solidFill>
                        </a:rPr>
                        <a:t>Diphthong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zh-TW" sz="1500" b="0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雙母音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ct val="25000"/>
                        <a:buNone/>
                      </a:pPr>
                      <a:r>
                        <a:rPr lang="zh-TW" sz="1500" b="0" i="0" u="none" strike="noStrike" cap="none" dirty="0">
                          <a:solidFill>
                            <a:srgbClr val="000000"/>
                          </a:solidFill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Cambria"/>
                          <a:sym typeface="Arial"/>
                        </a:rPr>
                        <a:t>ㄞㄟㄠㄡ</a:t>
                      </a: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Introduction</a:t>
            </a:r>
          </a:p>
        </p:txBody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90000"/>
              </a:lnSpc>
              <a:spcBef>
                <a:spcPts val="0"/>
              </a:spcBef>
              <a:buNone/>
            </a:pPr>
            <a:r>
              <a:rPr lang="zh-TW" sz="24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Some useful information about labeling.</a:t>
            </a:r>
          </a:p>
          <a:p>
            <a:pPr marL="457200" lvl="0" indent="-3429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mbria"/>
            </a:pPr>
            <a:r>
              <a:rPr lang="zh-TW" sz="1800" b="1" i="1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“sil”  </a:t>
            </a:r>
            <a:r>
              <a:rPr lang="zh-TW" sz="18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for silence.</a:t>
            </a:r>
          </a:p>
          <a:p>
            <a:pPr marL="457200" lvl="0" indent="-3429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mbria"/>
            </a:pPr>
            <a:r>
              <a:rPr lang="zh-TW" sz="1800" b="1" i="1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“sp”</a:t>
            </a:r>
            <a:r>
              <a:rPr lang="zh-TW" sz="18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for short pause.</a:t>
            </a:r>
          </a:p>
          <a:p>
            <a:pPr marL="457200" lvl="0" indent="-3429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mbria"/>
            </a:pPr>
            <a:r>
              <a:rPr lang="zh-TW" sz="18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fricative/affricate initials </a:t>
            </a:r>
            <a:br>
              <a:rPr lang="zh-TW" sz="18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zh-TW" sz="18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do not contain voicing parts.</a:t>
            </a:r>
          </a:p>
          <a:p>
            <a:pPr marL="457200" lvl="0" indent="-3429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mbria"/>
            </a:pPr>
            <a:r>
              <a:rPr lang="zh-TW" sz="18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plosive initials contain closure </a:t>
            </a:r>
            <a:br>
              <a:rPr lang="zh-TW" sz="18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zh-TW" sz="1800" dirty="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or aspiration period.</a:t>
            </a:r>
          </a:p>
          <a:p>
            <a:pPr lvl="0" rtl="0">
              <a:spcBef>
                <a:spcPts val="0"/>
              </a:spcBef>
              <a:buNone/>
            </a:pP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Shape 156"/>
          <p:cNvPicPr preferRelativeResize="0"/>
          <p:nvPr/>
        </p:nvPicPr>
        <p:blipFill rotWithShape="1">
          <a:blip r:embed="rId3">
            <a:alphaModFix/>
          </a:blip>
          <a:srcRect l="37499" t="40274" r="30607" b="17201"/>
          <a:stretch/>
        </p:blipFill>
        <p:spPr>
          <a:xfrm>
            <a:off x="4711050" y="1957600"/>
            <a:ext cx="3695651" cy="295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Some files you need</a:t>
            </a:r>
            <a:br>
              <a:rPr lang="zh-TW"/>
            </a:br>
            <a:endParaRPr lang="zh-TW"/>
          </a:p>
        </p:txBody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819150" y="1483349"/>
            <a:ext cx="7505700" cy="2943371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Phonetic class table (聲韻母表):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1500" u="sng" dirty="0">
                <a:solidFill>
                  <a:schemeClr val="hlink"/>
                </a:solidFill>
                <a:hlinkClick r:id="rId3"/>
              </a:rPr>
              <a:t>http://speech.ee.ntu.edu.tw/homework/DSP_HW2-2/phonetic_class.pdf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Syllable table (標註模式):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1500" u="sng" dirty="0">
                <a:solidFill>
                  <a:schemeClr val="hlink"/>
                </a:solidFill>
                <a:hlinkClick r:id="rId4"/>
              </a:rPr>
              <a:t>http://speech.ee.ntu.edu.tw/homework/DSP_HW2-2/syllable.txt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Audio data &amp; FAQ: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1500" u="sng" dirty="0">
                <a:solidFill>
                  <a:schemeClr val="hlink"/>
                </a:solidFill>
                <a:hlinkClick r:id="rId5"/>
              </a:rPr>
              <a:t>http://speech.ee.ntu.edu.tw/homework/DSP_HW2-2/</a:t>
            </a: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</a:t>
            </a:r>
            <a:br>
              <a:rPr lang="zh-TW"/>
            </a:br>
            <a:endParaRPr lang="zh-TW"/>
          </a:p>
        </p:txBody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Download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u="sng" dirty="0">
                <a:solidFill>
                  <a:schemeClr val="hlink"/>
                </a:solidFill>
                <a:hlinkClick r:id="rId3"/>
              </a:rPr>
              <a:t>http://www.fon.hum.uva.nl/praat/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How to read a wave file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How to use it</a:t>
            </a:r>
          </a:p>
          <a:p>
            <a:pPr marL="457200" lvl="0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zh-TW" sz="2400" dirty="0">
                <a:solidFill>
                  <a:srgbClr val="000000"/>
                </a:solidFill>
              </a:rPr>
              <a:t>How to label</a:t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</a:rPr>
              <a:t/>
            </a:r>
            <a:br>
              <a:rPr lang="zh-TW" sz="2400" dirty="0">
                <a:solidFill>
                  <a:srgbClr val="000000"/>
                </a:solidFill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zh-TW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zh-TW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</a:t>
            </a:r>
            <a:br>
              <a:rPr lang="zh-TW"/>
            </a:br>
            <a:endParaRPr lang="zh-TW"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819150" y="1483350"/>
            <a:ext cx="7505700" cy="2448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000000"/>
              </a:solidFill>
            </a:endParaRPr>
          </a:p>
        </p:txBody>
      </p:sp>
      <p:grpSp>
        <p:nvGrpSpPr>
          <p:cNvPr id="175" name="Shape 175"/>
          <p:cNvGrpSpPr/>
          <p:nvPr/>
        </p:nvGrpSpPr>
        <p:grpSpPr>
          <a:xfrm>
            <a:off x="2118874" y="845600"/>
            <a:ext cx="6424900" cy="3811026"/>
            <a:chOff x="2118874" y="845600"/>
            <a:chExt cx="6424900" cy="3811026"/>
          </a:xfrm>
        </p:grpSpPr>
        <p:pic>
          <p:nvPicPr>
            <p:cNvPr id="176" name="Shape 17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874" y="845601"/>
              <a:ext cx="6424900" cy="38110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Shape 177"/>
            <p:cNvSpPr/>
            <p:nvPr/>
          </p:nvSpPr>
          <p:spPr>
            <a:xfrm>
              <a:off x="2118875" y="845600"/>
              <a:ext cx="3292358" cy="356333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zh-TW"/>
              <a:t>Praat - </a:t>
            </a:r>
            <a:r>
              <a:rPr lang="zh-TW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Read from file (.wav  file)</a:t>
            </a:r>
            <a:r>
              <a:rPr lang="zh-TW"/>
              <a:t/>
            </a:r>
            <a:br>
              <a:rPr lang="zh-TW"/>
            </a:br>
            <a:endParaRPr lang="zh-TW"/>
          </a:p>
        </p:txBody>
      </p:sp>
      <p:grpSp>
        <p:nvGrpSpPr>
          <p:cNvPr id="183" name="Shape 183"/>
          <p:cNvGrpSpPr/>
          <p:nvPr/>
        </p:nvGrpSpPr>
        <p:grpSpPr>
          <a:xfrm>
            <a:off x="1869486" y="1437747"/>
            <a:ext cx="5478676" cy="3466196"/>
            <a:chOff x="2310250" y="2033575"/>
            <a:chExt cx="4739749" cy="2914975"/>
          </a:xfrm>
        </p:grpSpPr>
        <p:pic>
          <p:nvPicPr>
            <p:cNvPr id="184" name="Shape 18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10250" y="2033575"/>
              <a:ext cx="4739749" cy="2914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5" name="Shape 185"/>
            <p:cNvSpPr/>
            <p:nvPr/>
          </p:nvSpPr>
          <p:spPr>
            <a:xfrm>
              <a:off x="2730650" y="2481125"/>
              <a:ext cx="3803100" cy="228300"/>
            </a:xfrm>
            <a:prstGeom prst="rect">
              <a:avLst/>
            </a:prstGeom>
            <a:noFill/>
            <a:ln w="38100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621</Words>
  <Application>Microsoft Office PowerPoint</Application>
  <PresentationFormat>如螢幕大小 (16:9)</PresentationFormat>
  <Paragraphs>138</Paragraphs>
  <Slides>35</Slides>
  <Notes>35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35</vt:i4>
      </vt:variant>
    </vt:vector>
  </HeadingPairs>
  <TitlesOfParts>
    <vt:vector size="43" baseType="lpstr">
      <vt:lpstr>Arial</vt:lpstr>
      <vt:lpstr>Roboto</vt:lpstr>
      <vt:lpstr>微軟正黑體</vt:lpstr>
      <vt:lpstr>Cambria</vt:lpstr>
      <vt:lpstr>Calibri</vt:lpstr>
      <vt:lpstr>Nunito</vt:lpstr>
      <vt:lpstr>微軟正黑體</vt:lpstr>
      <vt:lpstr>Shift</vt:lpstr>
      <vt:lpstr>DSP HW2-2 Speech Analysis</vt:lpstr>
      <vt:lpstr>Outline</vt:lpstr>
      <vt:lpstr>Introduction </vt:lpstr>
      <vt:lpstr>Introduction</vt:lpstr>
      <vt:lpstr>Introduction</vt:lpstr>
      <vt:lpstr>Some files you need </vt:lpstr>
      <vt:lpstr>Praat </vt:lpstr>
      <vt:lpstr>Praat </vt:lpstr>
      <vt:lpstr>Praat - Read from file (.wav  file) </vt:lpstr>
      <vt:lpstr>Praat - click View &amp; Edit </vt:lpstr>
      <vt:lpstr>Praat - Time and Frequency Domain </vt:lpstr>
      <vt:lpstr>Praat - Pitch 音高 ( pitch -&gt; Show pitch ) </vt:lpstr>
      <vt:lpstr>Praat - Intensity 音量( Intensity -&gt;Show Intensity ) </vt:lpstr>
      <vt:lpstr>Praat - Formant 共鳴 (Formant -&gt; Show formants) </vt:lpstr>
      <vt:lpstr>Praat - Reminder </vt:lpstr>
      <vt:lpstr>Praat - Label a wave file (Annotate -&gt; To TestGrid)  </vt:lpstr>
      <vt:lpstr>Praat - Label a wave file  </vt:lpstr>
      <vt:lpstr>Praat - Label a wave file  </vt:lpstr>
      <vt:lpstr>Praat - Label a wave file  </vt:lpstr>
      <vt:lpstr>Praat - Label a wave file  </vt:lpstr>
      <vt:lpstr>Praat - After labeling  </vt:lpstr>
      <vt:lpstr>Praat - Save your Label file  </vt:lpstr>
      <vt:lpstr>Report - Part 1 (20%) </vt:lpstr>
      <vt:lpstr>Report - Part 2 (30%)</vt:lpstr>
      <vt:lpstr>Part 2 - example：Plosive b (ㄅ)</vt:lpstr>
      <vt:lpstr>Part 2 - example：Plosive p (ㄆ)</vt:lpstr>
      <vt:lpstr>Part 2 - Useful tips</vt:lpstr>
      <vt:lpstr>Report - Part 3 (50%)</vt:lpstr>
      <vt:lpstr>Report - Part 3 (50%)</vt:lpstr>
      <vt:lpstr>Report - Bonus (10%)</vt:lpstr>
      <vt:lpstr>Report - Bonus (10%)</vt:lpstr>
      <vt:lpstr>Submission Requirements</vt:lpstr>
      <vt:lpstr>Submission Requirements</vt:lpstr>
      <vt:lpstr>If you have any problem…</vt:lpstr>
      <vt:lpstr>Homework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DSP HW2-2 Speech Analysis</dc:title>
  <cp:lastModifiedBy>gary</cp:lastModifiedBy>
  <cp:revision>6</cp:revision>
  <dcterms:modified xsi:type="dcterms:W3CDTF">2017-10-25T04:54:41Z</dcterms:modified>
</cp:coreProperties>
</file>